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15" autoAdjust="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8096F6-EA31-4EA0-B38B-13D56F29454E}" type="datetimeFigureOut">
              <a:rPr lang="en-US" smtClean="0"/>
              <a:pPr/>
              <a:t>1/16/2013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300229B-1D32-4718-9FBF-631E95C8D76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300229B-1D32-4718-9FBF-631E95C8D76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300229B-1D32-4718-9FBF-631E95C8D76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229B-1D32-4718-9FBF-631E95C8D76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8096F6-EA31-4EA0-B38B-13D56F29454E}" type="datetimeFigureOut">
              <a:rPr lang="en-US" smtClean="0"/>
              <a:pPr/>
              <a:t>1/16/2013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300229B-1D32-4718-9FBF-631E95C8D76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8096F6-EA31-4EA0-B38B-13D56F29454E}"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300229B-1D32-4718-9FBF-631E95C8D76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48096F6-EA31-4EA0-B38B-13D56F29454E}"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300229B-1D32-4718-9FBF-631E95C8D76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300229B-1D32-4718-9FBF-631E95C8D76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300229B-1D32-4718-9FBF-631E95C8D76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300229B-1D32-4718-9FBF-631E95C8D76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096F6-EA31-4EA0-B38B-13D56F29454E}"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8096F6-EA31-4EA0-B38B-13D56F29454E}"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8096F6-EA31-4EA0-B38B-13D56F29454E}"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096F6-EA31-4EA0-B38B-13D56F29454E}"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096F6-EA31-4EA0-B38B-13D56F29454E}"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229B-1D32-4718-9FBF-631E95C8D7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096F6-EA31-4EA0-B38B-13D56F29454E}"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0229B-1D32-4718-9FBF-631E95C8D7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8096F6-EA31-4EA0-B38B-13D56F29454E}" type="datetimeFigureOut">
              <a:rPr lang="en-US" smtClean="0"/>
              <a:pPr/>
              <a:t>1/16/2013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300229B-1D32-4718-9FBF-631E95C8D76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http://cdn-www.livestrong.com/ls_images/tdp-images/foods/6/4/404106/190.gif?v=1"/>
          <p:cNvPicPr>
            <a:picLocks noChangeAspect="1" noChangeArrowheads="1"/>
          </p:cNvPicPr>
          <p:nvPr/>
        </p:nvPicPr>
        <p:blipFill>
          <a:blip r:embed="rId2"/>
          <a:srcRect/>
          <a:stretch>
            <a:fillRect/>
          </a:stretch>
        </p:blipFill>
        <p:spPr bwMode="auto">
          <a:xfrm>
            <a:off x="304800" y="0"/>
            <a:ext cx="8534400" cy="6857999"/>
          </a:xfrm>
          <a:prstGeom prst="rect">
            <a:avLst/>
          </a:prstGeom>
          <a:noFill/>
        </p:spPr>
      </p:pic>
      <p:sp>
        <p:nvSpPr>
          <p:cNvPr id="2" name="Title 1"/>
          <p:cNvSpPr>
            <a:spLocks noGrp="1"/>
          </p:cNvSpPr>
          <p:nvPr>
            <p:ph type="ctrTitle"/>
          </p:nvPr>
        </p:nvSpPr>
        <p:spPr/>
        <p:txBody>
          <a:bodyPr/>
          <a:lstStyle/>
          <a:p>
            <a:r>
              <a:rPr lang="en-US" b="1" dirty="0" smtClean="0">
                <a:solidFill>
                  <a:schemeClr val="tx2">
                    <a:lumMod val="40000"/>
                    <a:lumOff val="60000"/>
                  </a:schemeClr>
                </a:solidFill>
              </a:rPr>
              <a:t>Anthony Thomas Chocolate Fundraiser</a:t>
            </a:r>
            <a:endParaRPr lang="en-US" b="1" dirty="0">
              <a:solidFill>
                <a:schemeClr val="tx2">
                  <a:lumMod val="40000"/>
                  <a:lumOff val="60000"/>
                </a:schemeClr>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4" name="Oval 3"/>
          <p:cNvSpPr/>
          <p:nvPr/>
        </p:nvSpPr>
        <p:spPr>
          <a:xfrm>
            <a:off x="3352800" y="1905000"/>
            <a:ext cx="22098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Scout</a:t>
            </a:r>
            <a:endParaRPr lang="en-US" sz="4000" dirty="0"/>
          </a:p>
        </p:txBody>
      </p:sp>
      <p:cxnSp>
        <p:nvCxnSpPr>
          <p:cNvPr id="6" name="Straight Arrow Connector 5"/>
          <p:cNvCxnSpPr/>
          <p:nvPr/>
        </p:nvCxnSpPr>
        <p:spPr>
          <a:xfrm rot="16200000" flipH="1">
            <a:off x="5334000" y="3352800"/>
            <a:ext cx="1066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5181600" y="4648200"/>
            <a:ext cx="33528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Order Forms</a:t>
            </a:r>
            <a:endParaRPr lang="en-US" sz="3600" dirty="0"/>
          </a:p>
        </p:txBody>
      </p:sp>
      <p:cxnSp>
        <p:nvCxnSpPr>
          <p:cNvPr id="9" name="Straight Arrow Connector 8"/>
          <p:cNvCxnSpPr/>
          <p:nvPr/>
        </p:nvCxnSpPr>
        <p:spPr>
          <a:xfrm rot="5400000">
            <a:off x="2690276" y="3481924"/>
            <a:ext cx="1115266" cy="7046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762000" y="4648200"/>
            <a:ext cx="3352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Show and Deliver</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and Deliver</a:t>
            </a:r>
            <a:endParaRPr lang="en-US" dirty="0"/>
          </a:p>
        </p:txBody>
      </p:sp>
      <p:sp>
        <p:nvSpPr>
          <p:cNvPr id="3" name="Content Placeholder 2"/>
          <p:cNvSpPr>
            <a:spLocks noGrp="1"/>
          </p:cNvSpPr>
          <p:nvPr>
            <p:ph sz="quarter" idx="1"/>
          </p:nvPr>
        </p:nvSpPr>
        <p:spPr/>
        <p:txBody>
          <a:bodyPr>
            <a:normAutofit/>
          </a:bodyPr>
          <a:lstStyle/>
          <a:p>
            <a:r>
              <a:rPr lang="en-US" sz="3200" dirty="0" smtClean="0"/>
              <a:t>The scout says he will sell ____ much and gives the troop ___ much. </a:t>
            </a:r>
          </a:p>
          <a:p>
            <a:r>
              <a:rPr lang="en-US" sz="3200" dirty="0"/>
              <a:t>T</a:t>
            </a:r>
            <a:r>
              <a:rPr lang="en-US" sz="3200" dirty="0" smtClean="0"/>
              <a:t>he troop orders it and gives him the candy bars.</a:t>
            </a:r>
          </a:p>
          <a:p>
            <a:r>
              <a:rPr lang="en-US" sz="3200" dirty="0" smtClean="0"/>
              <a:t>He sells them</a:t>
            </a:r>
          </a:p>
          <a:p>
            <a:pPr lvl="1"/>
            <a:r>
              <a:rPr lang="en-US" sz="2400" dirty="0" smtClean="0"/>
              <a:t>Scout </a:t>
            </a:r>
            <a:r>
              <a:rPr lang="en-US" sz="2400" smtClean="0"/>
              <a:t>gets reimbursed (</a:t>
            </a:r>
            <a:r>
              <a:rPr lang="en-US" sz="2400" dirty="0" smtClean="0"/>
              <a:t>50% of the money turned in)</a:t>
            </a:r>
          </a:p>
          <a:p>
            <a:pPr lvl="1"/>
            <a:r>
              <a:rPr lang="en-US" sz="2400" dirty="0" smtClean="0"/>
              <a:t>Scout gets money in his scout account (50% of the money turned in)</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Form</a:t>
            </a:r>
            <a:endParaRPr lang="en-US" dirty="0"/>
          </a:p>
        </p:txBody>
      </p:sp>
      <p:sp>
        <p:nvSpPr>
          <p:cNvPr id="3" name="Content Placeholder 2"/>
          <p:cNvSpPr>
            <a:spLocks noGrp="1"/>
          </p:cNvSpPr>
          <p:nvPr>
            <p:ph sz="quarter" idx="1"/>
          </p:nvPr>
        </p:nvSpPr>
        <p:spPr/>
        <p:txBody>
          <a:bodyPr/>
          <a:lstStyle/>
          <a:p>
            <a:r>
              <a:rPr lang="en-US" dirty="0" smtClean="0"/>
              <a:t>Same idea as popcorn</a:t>
            </a:r>
          </a:p>
          <a:p>
            <a:r>
              <a:rPr lang="en-US" dirty="0" smtClean="0"/>
              <a:t>The scout fills out the order form</a:t>
            </a:r>
          </a:p>
          <a:p>
            <a:r>
              <a:rPr lang="en-US" dirty="0" smtClean="0"/>
              <a:t>He turns in the form</a:t>
            </a:r>
          </a:p>
          <a:p>
            <a:r>
              <a:rPr lang="en-US" dirty="0" smtClean="0"/>
              <a:t>Troop orders it</a:t>
            </a:r>
          </a:p>
          <a:p>
            <a:r>
              <a:rPr lang="en-US" dirty="0" smtClean="0"/>
              <a:t>The scout delivers it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http://themeaningofmadness.files.wordpress.com/2012/04/questions.jpg"/>
          <p:cNvPicPr>
            <a:picLocks noChangeAspect="1" noChangeArrowheads="1"/>
          </p:cNvPicPr>
          <p:nvPr/>
        </p:nvPicPr>
        <p:blipFill>
          <a:blip r:embed="rId2"/>
          <a:srcRect/>
          <a:stretch>
            <a:fillRect/>
          </a:stretch>
        </p:blipFill>
        <p:spPr bwMode="auto">
          <a:xfrm>
            <a:off x="6400800" y="2819400"/>
            <a:ext cx="2743200" cy="4038600"/>
          </a:xfrm>
          <a:prstGeom prst="rect">
            <a:avLst/>
          </a:prstGeom>
          <a:noFill/>
        </p:spPr>
      </p:pic>
      <p:pic>
        <p:nvPicPr>
          <p:cNvPr id="1028" name="Picture 4" descr="http://knowledgeinbox.com/wp-content/uploads/Asking-Open-Ended-Questions-300x29011.jpg"/>
          <p:cNvPicPr>
            <a:picLocks noChangeAspect="1" noChangeArrowheads="1"/>
          </p:cNvPicPr>
          <p:nvPr/>
        </p:nvPicPr>
        <p:blipFill>
          <a:blip r:embed="rId3"/>
          <a:srcRect/>
          <a:stretch>
            <a:fillRect/>
          </a:stretch>
        </p:blipFill>
        <p:spPr bwMode="auto">
          <a:xfrm>
            <a:off x="3581400" y="4095749"/>
            <a:ext cx="2857500" cy="2762251"/>
          </a:xfrm>
          <a:prstGeom prst="rect">
            <a:avLst/>
          </a:prstGeom>
          <a:noFill/>
        </p:spPr>
      </p:pic>
      <p:pic>
        <p:nvPicPr>
          <p:cNvPr id="1030" name="Picture 6" descr="http://www.goldsim.com/Images/Content/Introduction/Questions.jpg"/>
          <p:cNvPicPr>
            <a:picLocks noChangeAspect="1" noChangeArrowheads="1"/>
          </p:cNvPicPr>
          <p:nvPr/>
        </p:nvPicPr>
        <p:blipFill>
          <a:blip r:embed="rId4"/>
          <a:srcRect/>
          <a:stretch>
            <a:fillRect/>
          </a:stretch>
        </p:blipFill>
        <p:spPr bwMode="auto">
          <a:xfrm>
            <a:off x="0" y="2514600"/>
            <a:ext cx="3669592" cy="43434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sz="quarter" idx="1"/>
          </p:nvPr>
        </p:nvSpPr>
        <p:spPr/>
        <p:txBody>
          <a:bodyPr/>
          <a:lstStyle/>
          <a:p>
            <a:r>
              <a:rPr lang="en-US" sz="3200" dirty="0" smtClean="0"/>
              <a:t>Why do we even need another fundraiser? Troop 16 already offers the popcorn sale and occasional car washes.</a:t>
            </a:r>
          </a:p>
          <a:p>
            <a:pPr marL="971550" lvl="1" indent="-514350"/>
            <a:r>
              <a:rPr lang="en-US" sz="2800" dirty="0" smtClean="0"/>
              <a:t>Scouts are busy during the fall and may not be able to sell the amount of popcorn they need to sell in order to make enough money into their scout accounts.</a:t>
            </a:r>
          </a:p>
          <a:p>
            <a:pPr marL="971550" lvl="1" indent="-514350"/>
            <a:r>
              <a:rPr lang="en-US" sz="2800" dirty="0" smtClean="0"/>
              <a:t>Sports, Leadership positions, and Academics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p:txBody>
          <a:bodyPr>
            <a:normAutofit/>
          </a:bodyPr>
          <a:lstStyle/>
          <a:p>
            <a:r>
              <a:rPr lang="en-US" sz="3200" dirty="0" smtClean="0"/>
              <a:t>This fundraiser in </a:t>
            </a:r>
            <a:r>
              <a:rPr lang="en-US" sz="3200" b="1" dirty="0" smtClean="0"/>
              <a:t>no way</a:t>
            </a:r>
            <a:r>
              <a:rPr lang="en-US" sz="3200" dirty="0" smtClean="0"/>
              <a:t> is supposed to replace the popcorn sale.</a:t>
            </a:r>
          </a:p>
          <a:p>
            <a:r>
              <a:rPr lang="en-US" sz="3200" dirty="0" smtClean="0"/>
              <a:t>Provide boys with another (not alternative) opportunity to make money into their scout account.</a:t>
            </a:r>
          </a:p>
          <a:p>
            <a:r>
              <a:rPr lang="en-US" sz="3200" dirty="0" smtClean="0"/>
              <a:t>Teaches boys about salesmanship skills</a:t>
            </a:r>
            <a:endParaRPr lang="en-US" sz="3200" dirty="0"/>
          </a:p>
        </p:txBody>
      </p:sp>
      <p:pic>
        <p:nvPicPr>
          <p:cNvPr id="11266" name="Picture 2" descr="http://wtrf.images.worldnow.com/images/17137091_BG1.jpg"/>
          <p:cNvPicPr>
            <a:picLocks noChangeAspect="1" noChangeArrowheads="1"/>
          </p:cNvPicPr>
          <p:nvPr/>
        </p:nvPicPr>
        <p:blipFill>
          <a:blip r:embed="rId2"/>
          <a:srcRect/>
          <a:stretch>
            <a:fillRect/>
          </a:stretch>
        </p:blipFill>
        <p:spPr bwMode="auto">
          <a:xfrm>
            <a:off x="6324600" y="4743449"/>
            <a:ext cx="2819400" cy="21145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a:t>
            </a:r>
            <a:endParaRPr lang="en-US" dirty="0"/>
          </a:p>
        </p:txBody>
      </p:sp>
      <p:sp>
        <p:nvSpPr>
          <p:cNvPr id="3" name="Content Placeholder 2"/>
          <p:cNvSpPr>
            <a:spLocks noGrp="1"/>
          </p:cNvSpPr>
          <p:nvPr>
            <p:ph sz="quarter" idx="1"/>
          </p:nvPr>
        </p:nvSpPr>
        <p:spPr/>
        <p:txBody>
          <a:bodyPr>
            <a:normAutofit lnSpcReduction="10000"/>
          </a:bodyPr>
          <a:lstStyle/>
          <a:p>
            <a:r>
              <a:rPr lang="en-US" sz="3200" dirty="0"/>
              <a:t>The Nectar Candy Co</a:t>
            </a:r>
            <a:r>
              <a:rPr lang="en-US" sz="3200" dirty="0" smtClean="0"/>
              <a:t>. (distributor of local candy Columbus maker, Anthony Thomas) </a:t>
            </a:r>
            <a:r>
              <a:rPr lang="en-US" sz="3200" dirty="0"/>
              <a:t>has been providing countless non-profit organizations </a:t>
            </a:r>
            <a:r>
              <a:rPr lang="en-US" sz="3200" dirty="0" smtClean="0"/>
              <a:t>with the finest quality chocolates </a:t>
            </a:r>
            <a:r>
              <a:rPr lang="en-US" sz="3200" dirty="0"/>
              <a:t>available in the fund raising industry since 1960</a:t>
            </a:r>
            <a:r>
              <a:rPr lang="en-US" sz="3200" dirty="0" smtClean="0"/>
              <a:t>.</a:t>
            </a:r>
          </a:p>
          <a:p>
            <a:r>
              <a:rPr lang="en-US" sz="3200" dirty="0" smtClean="0"/>
              <a:t>All candy bars are wrapped in custom imprinted Anthony-Thomas "Made for Fund Raising" label.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Candy Bar</a:t>
            </a:r>
            <a:endParaRPr lang="en-US" dirty="0"/>
          </a:p>
        </p:txBody>
      </p:sp>
      <p:sp>
        <p:nvSpPr>
          <p:cNvPr id="3" name="Content Placeholder 2"/>
          <p:cNvSpPr>
            <a:spLocks noGrp="1"/>
          </p:cNvSpPr>
          <p:nvPr>
            <p:ph sz="quarter" idx="1"/>
          </p:nvPr>
        </p:nvSpPr>
        <p:spPr/>
        <p:txBody>
          <a:bodyPr>
            <a:normAutofit/>
          </a:bodyPr>
          <a:lstStyle/>
          <a:p>
            <a:r>
              <a:rPr lang="en-US" sz="3200" dirty="0" smtClean="0"/>
              <a:t>Four Varieties are available:</a:t>
            </a:r>
          </a:p>
          <a:p>
            <a:pPr marL="914400" lvl="1" indent="-514350"/>
            <a:r>
              <a:rPr lang="en-US" sz="3200" dirty="0"/>
              <a:t>Crisped </a:t>
            </a:r>
            <a:r>
              <a:rPr lang="en-US" sz="3200" dirty="0" smtClean="0"/>
              <a:t>Rice </a:t>
            </a:r>
          </a:p>
          <a:p>
            <a:pPr marL="914400" lvl="1" indent="-514350"/>
            <a:r>
              <a:rPr lang="en-US" sz="3200" dirty="0" smtClean="0"/>
              <a:t>Roasted Almonds</a:t>
            </a:r>
          </a:p>
          <a:p>
            <a:pPr marL="914400" lvl="1" indent="-514350"/>
            <a:r>
              <a:rPr lang="en-US" sz="3200" dirty="0" smtClean="0"/>
              <a:t>Soft Caramel</a:t>
            </a:r>
          </a:p>
          <a:p>
            <a:pPr marL="914400" lvl="1" indent="-514350"/>
            <a:r>
              <a:rPr lang="en-US" sz="3200" dirty="0" smtClean="0"/>
              <a:t>Peanut Butter</a:t>
            </a:r>
          </a:p>
          <a:p>
            <a:pPr marL="514350" indent="-514350"/>
            <a:r>
              <a:rPr lang="en-US" sz="3200" dirty="0" smtClean="0"/>
              <a:t>Packaged one kind per case/ </a:t>
            </a:r>
            <a:r>
              <a:rPr lang="en-US" sz="3200" dirty="0"/>
              <a:t>180 candy bars packaged in six E-Z </a:t>
            </a:r>
            <a:r>
              <a:rPr lang="en-US" sz="3200" dirty="0" smtClean="0"/>
              <a:t>plastic </a:t>
            </a:r>
            <a:r>
              <a:rPr lang="en-US" sz="3200" dirty="0"/>
              <a:t>carrying bags within the case.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hoax-slayer.com/images/mexico-drug-money2.jpg"/>
          <p:cNvPicPr>
            <a:picLocks noChangeAspect="1" noChangeArrowheads="1"/>
          </p:cNvPicPr>
          <p:nvPr/>
        </p:nvPicPr>
        <p:blipFill>
          <a:blip r:embed="rId2"/>
          <a:srcRect/>
          <a:stretch>
            <a:fillRect/>
          </a:stretch>
        </p:blipFill>
        <p:spPr bwMode="auto">
          <a:xfrm>
            <a:off x="0" y="-114300"/>
            <a:ext cx="9296400" cy="6972300"/>
          </a:xfrm>
          <a:prstGeom prst="rect">
            <a:avLst/>
          </a:prstGeom>
          <a:noFill/>
        </p:spPr>
      </p:pic>
      <p:sp>
        <p:nvSpPr>
          <p:cNvPr id="2" name="Title 1"/>
          <p:cNvSpPr>
            <a:spLocks noGrp="1"/>
          </p:cNvSpPr>
          <p:nvPr>
            <p:ph type="title"/>
          </p:nvPr>
        </p:nvSpPr>
        <p:spPr/>
        <p:txBody>
          <a:bodyPr/>
          <a:lstStyle/>
          <a:p>
            <a:r>
              <a:rPr lang="en-US" b="1" dirty="0" smtClean="0">
                <a:solidFill>
                  <a:schemeClr val="tx1"/>
                </a:solidFill>
              </a:rPr>
              <a:t>Money</a:t>
            </a:r>
            <a:endParaRPr lang="en-US" b="1" dirty="0">
              <a:solidFill>
                <a:schemeClr val="tx1"/>
              </a:solidFill>
            </a:endParaRPr>
          </a:p>
        </p:txBody>
      </p:sp>
      <p:sp>
        <p:nvSpPr>
          <p:cNvPr id="3" name="Content Placeholder 2"/>
          <p:cNvSpPr>
            <a:spLocks noGrp="1"/>
          </p:cNvSpPr>
          <p:nvPr>
            <p:ph sz="quarter" idx="1"/>
          </p:nvPr>
        </p:nvSpPr>
        <p:spPr/>
        <p:txBody>
          <a:bodyPr/>
          <a:lstStyle/>
          <a:p>
            <a:r>
              <a:rPr lang="en-US" sz="3600" b="1" dirty="0" smtClean="0"/>
              <a:t>Anthony Thomas gives 50% back.</a:t>
            </a:r>
          </a:p>
          <a:p>
            <a:r>
              <a:rPr lang="en-US" sz="3600" b="1" dirty="0" smtClean="0"/>
              <a:t>Each candy bar is priced at $1</a:t>
            </a:r>
          </a:p>
          <a:p>
            <a:r>
              <a:rPr lang="en-US" sz="3600" b="1" dirty="0" smtClean="0"/>
              <a:t>I </a:t>
            </a:r>
            <a:r>
              <a:rPr lang="en-US" sz="3600" b="1" dirty="0" smtClean="0"/>
              <a:t>propose the scout would get all of the proceeds from the money being made</a:t>
            </a:r>
          </a:p>
          <a:p>
            <a:pPr lvl="1"/>
            <a:r>
              <a:rPr lang="en-US" sz="2800" b="1" dirty="0" smtClean="0">
                <a:solidFill>
                  <a:schemeClr val="tx1"/>
                </a:solidFill>
              </a:rPr>
              <a:t>$0.50 from each candy bar being sold </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sz="quarter" idx="1"/>
          </p:nvPr>
        </p:nvSpPr>
        <p:spPr/>
        <p:txBody>
          <a:bodyPr>
            <a:noAutofit/>
          </a:bodyPr>
          <a:lstStyle/>
          <a:p>
            <a:r>
              <a:rPr lang="en-US" sz="3200" dirty="0" smtClean="0"/>
              <a:t>Average Camping trip ($14)…………. 28 bars</a:t>
            </a:r>
          </a:p>
          <a:p>
            <a:r>
              <a:rPr lang="en-US" sz="3200" dirty="0" smtClean="0"/>
              <a:t>Expensive Camp out ($50)…………… 100 bars</a:t>
            </a:r>
          </a:p>
          <a:p>
            <a:r>
              <a:rPr lang="en-US" sz="3200" dirty="0" smtClean="0"/>
              <a:t>Yearly dues ($50) or ($100)  100 or 200 bars</a:t>
            </a:r>
          </a:p>
          <a:p>
            <a:r>
              <a:rPr lang="en-US" sz="3200" dirty="0" smtClean="0"/>
              <a:t>Summer Camp ($230)…………………. 460 bars</a:t>
            </a:r>
          </a:p>
          <a:p>
            <a:r>
              <a:rPr lang="en-US" sz="3200" dirty="0" err="1" smtClean="0"/>
              <a:t>Philmont</a:t>
            </a:r>
            <a:r>
              <a:rPr lang="en-US" sz="3200" dirty="0" smtClean="0"/>
              <a:t> ($2,000)…………………….. 4,000 bars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Downsides</a:t>
            </a:r>
            <a:endParaRPr lang="en-US" dirty="0"/>
          </a:p>
        </p:txBody>
      </p:sp>
      <p:sp>
        <p:nvSpPr>
          <p:cNvPr id="3" name="Content Placeholder 2"/>
          <p:cNvSpPr>
            <a:spLocks noGrp="1"/>
          </p:cNvSpPr>
          <p:nvPr>
            <p:ph sz="quarter" idx="1"/>
          </p:nvPr>
        </p:nvSpPr>
        <p:spPr/>
        <p:txBody>
          <a:bodyPr/>
          <a:lstStyle/>
          <a:p>
            <a:r>
              <a:rPr lang="en-US" sz="3200" dirty="0" smtClean="0"/>
              <a:t>The </a:t>
            </a:r>
            <a:r>
              <a:rPr lang="en-US" sz="3200" dirty="0" smtClean="0"/>
              <a:t>scout </a:t>
            </a:r>
            <a:r>
              <a:rPr lang="en-US" sz="3200" dirty="0" smtClean="0"/>
              <a:t>would have to pay up front for the bars.</a:t>
            </a:r>
          </a:p>
          <a:p>
            <a:r>
              <a:rPr lang="en-US" sz="3200" dirty="0" smtClean="0"/>
              <a:t>Each case is 180 candy bars (no mixing varieties)</a:t>
            </a:r>
          </a:p>
          <a:p>
            <a:r>
              <a:rPr lang="en-US" sz="3200" dirty="0" smtClean="0"/>
              <a:t>The scout only makes $0.50 for each candy bar sold</a:t>
            </a:r>
          </a:p>
          <a:p>
            <a:r>
              <a:rPr lang="en-US" sz="3200" dirty="0" smtClean="0"/>
              <a:t>Competition among other fundraisers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normAutofit/>
          </a:bodyPr>
          <a:lstStyle/>
          <a:p>
            <a:r>
              <a:rPr lang="en-US" dirty="0" smtClean="0"/>
              <a:t>If the scout says he is going to sell ___ amount of candy then he’s going to sell that much.</a:t>
            </a:r>
          </a:p>
          <a:p>
            <a:r>
              <a:rPr lang="en-US" dirty="0" smtClean="0"/>
              <a:t>Scouts can team up with other scouts </a:t>
            </a:r>
          </a:p>
          <a:p>
            <a:pPr lvl="1"/>
            <a:r>
              <a:rPr lang="en-US" sz="2400" dirty="0" smtClean="0"/>
              <a:t>i.e. Jim will sell 90 bars and Dylan will sell 90 bars</a:t>
            </a:r>
          </a:p>
          <a:p>
            <a:r>
              <a:rPr lang="en-US" dirty="0" smtClean="0"/>
              <a:t>The bars sell like wild fire and people will always buy chocolate (especially from cute boy scouts like myself).</a:t>
            </a:r>
          </a:p>
          <a:p>
            <a:r>
              <a:rPr lang="en-US" dirty="0" smtClean="0"/>
              <a:t>We’re not going to be competing against Pack 36 or Troop 28</a:t>
            </a:r>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1550</TotalTime>
  <Words>480</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Civic</vt:lpstr>
      <vt:lpstr>Anthony Thomas Chocolate Fundraiser</vt:lpstr>
      <vt:lpstr>WHY??</vt:lpstr>
      <vt:lpstr>Purpose</vt:lpstr>
      <vt:lpstr>About</vt:lpstr>
      <vt:lpstr>The Candy Bar</vt:lpstr>
      <vt:lpstr>Money</vt:lpstr>
      <vt:lpstr>Calculations</vt:lpstr>
      <vt:lpstr>Downsides</vt:lpstr>
      <vt:lpstr>Solutions</vt:lpstr>
      <vt:lpstr>Options</vt:lpstr>
      <vt:lpstr>Show and Deliver</vt:lpstr>
      <vt:lpstr>Order Form</vt:lpstr>
      <vt:lpstr>Questions</vt:lpstr>
    </vt:vector>
  </TitlesOfParts>
  <Company>Case Western Reserve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Anthony Thomas Chocolate Fundraiser</dc:title>
  <dc:creator>James</dc:creator>
  <cp:lastModifiedBy>James</cp:lastModifiedBy>
  <cp:revision>17</cp:revision>
  <dcterms:created xsi:type="dcterms:W3CDTF">2012-12-01T20:43:56Z</dcterms:created>
  <dcterms:modified xsi:type="dcterms:W3CDTF">2013-01-16T23:12:29Z</dcterms:modified>
</cp:coreProperties>
</file>